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C579A8-9CD2-47B8-9E81-CD603E6DEBB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071812-0621-4F91-A212-A97047DE64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Adoption of secure coding standards (e.g., OWASP Top 10)</a:t>
          </a:r>
          <a:endParaRPr lang="en-US"/>
        </a:p>
      </dgm:t>
    </dgm:pt>
    <dgm:pt modelId="{AFD378ED-E6D8-4F17-A31B-29296E6D4C83}" type="parTrans" cxnId="{25B38450-691F-4D9F-A20F-FB990D54DCEC}">
      <dgm:prSet/>
      <dgm:spPr/>
      <dgm:t>
        <a:bodyPr/>
        <a:lstStyle/>
        <a:p>
          <a:endParaRPr lang="en-US"/>
        </a:p>
      </dgm:t>
    </dgm:pt>
    <dgm:pt modelId="{BB04F10A-9DCD-465C-B58A-19F9779604D3}" type="sibTrans" cxnId="{25B38450-691F-4D9F-A20F-FB990D54DCEC}">
      <dgm:prSet/>
      <dgm:spPr/>
      <dgm:t>
        <a:bodyPr/>
        <a:lstStyle/>
        <a:p>
          <a:endParaRPr lang="en-US"/>
        </a:p>
      </dgm:t>
    </dgm:pt>
    <dgm:pt modelId="{9CDC41FC-B585-4623-868F-F40F2FF102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Training developers on secure coding practices</a:t>
          </a:r>
          <a:endParaRPr lang="en-US"/>
        </a:p>
      </dgm:t>
    </dgm:pt>
    <dgm:pt modelId="{A0E3FDB9-C264-4936-A7DA-65C858FD21CB}" type="parTrans" cxnId="{DB7D3E16-EC4C-4EEA-8C3D-65F10003ADA6}">
      <dgm:prSet/>
      <dgm:spPr/>
      <dgm:t>
        <a:bodyPr/>
        <a:lstStyle/>
        <a:p>
          <a:endParaRPr lang="en-US"/>
        </a:p>
      </dgm:t>
    </dgm:pt>
    <dgm:pt modelId="{CF93071C-D633-4936-B963-F97473A7B653}" type="sibTrans" cxnId="{DB7D3E16-EC4C-4EEA-8C3D-65F10003ADA6}">
      <dgm:prSet/>
      <dgm:spPr/>
      <dgm:t>
        <a:bodyPr/>
        <a:lstStyle/>
        <a:p>
          <a:endParaRPr lang="en-US"/>
        </a:p>
      </dgm:t>
    </dgm:pt>
    <dgm:pt modelId="{A7FE4DE2-C0A6-49A1-A6E6-3B7AC6D7C9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Using static and dynamic code analysis tools</a:t>
          </a:r>
          <a:endParaRPr lang="en-US"/>
        </a:p>
      </dgm:t>
    </dgm:pt>
    <dgm:pt modelId="{71084048-91B8-4E00-B29C-8E97493464D8}" type="parTrans" cxnId="{15C4B145-6E28-4D9A-94E8-E1E307243D87}">
      <dgm:prSet/>
      <dgm:spPr/>
      <dgm:t>
        <a:bodyPr/>
        <a:lstStyle/>
        <a:p>
          <a:endParaRPr lang="en-US"/>
        </a:p>
      </dgm:t>
    </dgm:pt>
    <dgm:pt modelId="{24AE2902-B5AF-4261-A5FB-E80D0AC4F2D1}" type="sibTrans" cxnId="{15C4B145-6E28-4D9A-94E8-E1E307243D87}">
      <dgm:prSet/>
      <dgm:spPr/>
      <dgm:t>
        <a:bodyPr/>
        <a:lstStyle/>
        <a:p>
          <a:endParaRPr lang="en-US"/>
        </a:p>
      </dgm:t>
    </dgm:pt>
    <dgm:pt modelId="{A927327C-6E5C-4F52-89E8-D9C7F81729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Implementing code signing and validation</a:t>
          </a:r>
          <a:endParaRPr lang="en-US"/>
        </a:p>
      </dgm:t>
    </dgm:pt>
    <dgm:pt modelId="{6F92A555-FB0B-4A18-BE50-73EC5B5CDA3A}" type="parTrans" cxnId="{A555C000-BD25-4165-9CFC-64728BEC38C8}">
      <dgm:prSet/>
      <dgm:spPr/>
      <dgm:t>
        <a:bodyPr/>
        <a:lstStyle/>
        <a:p>
          <a:endParaRPr lang="en-US"/>
        </a:p>
      </dgm:t>
    </dgm:pt>
    <dgm:pt modelId="{FFD0BE8B-8F9B-4753-A359-4AC9572675AC}" type="sibTrans" cxnId="{A555C000-BD25-4165-9CFC-64728BEC38C8}">
      <dgm:prSet/>
      <dgm:spPr/>
      <dgm:t>
        <a:bodyPr/>
        <a:lstStyle/>
        <a:p>
          <a:endParaRPr lang="en-US"/>
        </a:p>
      </dgm:t>
    </dgm:pt>
    <dgm:pt modelId="{995BCF0E-55E3-4988-8572-48262F67DD31}" type="pres">
      <dgm:prSet presAssocID="{19C579A8-9CD2-47B8-9E81-CD603E6DEBBB}" presName="root" presStyleCnt="0">
        <dgm:presLayoutVars>
          <dgm:dir/>
          <dgm:resizeHandles val="exact"/>
        </dgm:presLayoutVars>
      </dgm:prSet>
      <dgm:spPr/>
    </dgm:pt>
    <dgm:pt modelId="{E59913D8-774B-4673-9BE5-2F8FC95B20EB}" type="pres">
      <dgm:prSet presAssocID="{E4071812-0621-4F91-A212-A97047DE640E}" presName="compNode" presStyleCnt="0"/>
      <dgm:spPr/>
    </dgm:pt>
    <dgm:pt modelId="{585F8FF4-A5E2-4B56-9624-146B522FF552}" type="pres">
      <dgm:prSet presAssocID="{E4071812-0621-4F91-A212-A97047DE640E}" presName="bgRect" presStyleLbl="bgShp" presStyleIdx="0" presStyleCnt="4"/>
      <dgm:spPr/>
    </dgm:pt>
    <dgm:pt modelId="{03F53DFD-5F15-43E6-BEB0-F494018EDAC0}" type="pres">
      <dgm:prSet presAssocID="{E4071812-0621-4F91-A212-A97047DE64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DE402E8-0268-4BFB-A25E-844A790E2EF6}" type="pres">
      <dgm:prSet presAssocID="{E4071812-0621-4F91-A212-A97047DE640E}" presName="spaceRect" presStyleCnt="0"/>
      <dgm:spPr/>
    </dgm:pt>
    <dgm:pt modelId="{8B910F5C-5C28-46E3-900E-8D46E243442D}" type="pres">
      <dgm:prSet presAssocID="{E4071812-0621-4F91-A212-A97047DE640E}" presName="parTx" presStyleLbl="revTx" presStyleIdx="0" presStyleCnt="4">
        <dgm:presLayoutVars>
          <dgm:chMax val="0"/>
          <dgm:chPref val="0"/>
        </dgm:presLayoutVars>
      </dgm:prSet>
      <dgm:spPr/>
    </dgm:pt>
    <dgm:pt modelId="{E4871791-B4F4-48C6-9FA9-E41D1D224B55}" type="pres">
      <dgm:prSet presAssocID="{BB04F10A-9DCD-465C-B58A-19F9779604D3}" presName="sibTrans" presStyleCnt="0"/>
      <dgm:spPr/>
    </dgm:pt>
    <dgm:pt modelId="{1C03588F-FB72-4090-A3C1-72D2E82494F9}" type="pres">
      <dgm:prSet presAssocID="{9CDC41FC-B585-4623-868F-F40F2FF10213}" presName="compNode" presStyleCnt="0"/>
      <dgm:spPr/>
    </dgm:pt>
    <dgm:pt modelId="{19D0504B-B8EF-458E-850A-6807ED89D647}" type="pres">
      <dgm:prSet presAssocID="{9CDC41FC-B585-4623-868F-F40F2FF10213}" presName="bgRect" presStyleLbl="bgShp" presStyleIdx="1" presStyleCnt="4"/>
      <dgm:spPr/>
    </dgm:pt>
    <dgm:pt modelId="{9CFD8455-C64B-498D-AE66-156059FE6F5A}" type="pres">
      <dgm:prSet presAssocID="{9CDC41FC-B585-4623-868F-F40F2FF1021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11525E9-16D9-43B6-B6C9-1E6E6E968B5A}" type="pres">
      <dgm:prSet presAssocID="{9CDC41FC-B585-4623-868F-F40F2FF10213}" presName="spaceRect" presStyleCnt="0"/>
      <dgm:spPr/>
    </dgm:pt>
    <dgm:pt modelId="{3EC840AA-7B6F-4A38-A9E9-A782340F480A}" type="pres">
      <dgm:prSet presAssocID="{9CDC41FC-B585-4623-868F-F40F2FF10213}" presName="parTx" presStyleLbl="revTx" presStyleIdx="1" presStyleCnt="4">
        <dgm:presLayoutVars>
          <dgm:chMax val="0"/>
          <dgm:chPref val="0"/>
        </dgm:presLayoutVars>
      </dgm:prSet>
      <dgm:spPr/>
    </dgm:pt>
    <dgm:pt modelId="{84763FD5-CA12-4719-B3BA-1BCB62EBA7C9}" type="pres">
      <dgm:prSet presAssocID="{CF93071C-D633-4936-B963-F97473A7B653}" presName="sibTrans" presStyleCnt="0"/>
      <dgm:spPr/>
    </dgm:pt>
    <dgm:pt modelId="{9EE31EB1-C9A9-4907-913F-4DCDB7C41166}" type="pres">
      <dgm:prSet presAssocID="{A7FE4DE2-C0A6-49A1-A6E6-3B7AC6D7C929}" presName="compNode" presStyleCnt="0"/>
      <dgm:spPr/>
    </dgm:pt>
    <dgm:pt modelId="{68AC7E29-2158-4323-ADEC-6498CB91A020}" type="pres">
      <dgm:prSet presAssocID="{A7FE4DE2-C0A6-49A1-A6E6-3B7AC6D7C929}" presName="bgRect" presStyleLbl="bgShp" presStyleIdx="2" presStyleCnt="4"/>
      <dgm:spPr/>
    </dgm:pt>
    <dgm:pt modelId="{0FD4280C-1B14-4E38-B0BB-A103D3884710}" type="pres">
      <dgm:prSet presAssocID="{A7FE4DE2-C0A6-49A1-A6E6-3B7AC6D7C92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2E016EB-354B-469C-ABAB-93E838A1F9CA}" type="pres">
      <dgm:prSet presAssocID="{A7FE4DE2-C0A6-49A1-A6E6-3B7AC6D7C929}" presName="spaceRect" presStyleCnt="0"/>
      <dgm:spPr/>
    </dgm:pt>
    <dgm:pt modelId="{4B033CCC-3F36-447F-8352-8099D5ACDAA9}" type="pres">
      <dgm:prSet presAssocID="{A7FE4DE2-C0A6-49A1-A6E6-3B7AC6D7C929}" presName="parTx" presStyleLbl="revTx" presStyleIdx="2" presStyleCnt="4">
        <dgm:presLayoutVars>
          <dgm:chMax val="0"/>
          <dgm:chPref val="0"/>
        </dgm:presLayoutVars>
      </dgm:prSet>
      <dgm:spPr/>
    </dgm:pt>
    <dgm:pt modelId="{71D79C0F-026E-406E-9820-ECE0919A0CBC}" type="pres">
      <dgm:prSet presAssocID="{24AE2902-B5AF-4261-A5FB-E80D0AC4F2D1}" presName="sibTrans" presStyleCnt="0"/>
      <dgm:spPr/>
    </dgm:pt>
    <dgm:pt modelId="{8308E0E8-30D1-4012-AA7D-134E778E5C8D}" type="pres">
      <dgm:prSet presAssocID="{A927327C-6E5C-4F52-89E8-D9C7F81729C6}" presName="compNode" presStyleCnt="0"/>
      <dgm:spPr/>
    </dgm:pt>
    <dgm:pt modelId="{CE56678F-9719-48CC-A490-0CC75F5F62B5}" type="pres">
      <dgm:prSet presAssocID="{A927327C-6E5C-4F52-89E8-D9C7F81729C6}" presName="bgRect" presStyleLbl="bgShp" presStyleIdx="3" presStyleCnt="4"/>
      <dgm:spPr/>
    </dgm:pt>
    <dgm:pt modelId="{16A28746-C7E6-4B88-8337-7197374C958F}" type="pres">
      <dgm:prSet presAssocID="{A927327C-6E5C-4F52-89E8-D9C7F81729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7018B0D-7B75-450A-8281-391A2E0D3F2D}" type="pres">
      <dgm:prSet presAssocID="{A927327C-6E5C-4F52-89E8-D9C7F81729C6}" presName="spaceRect" presStyleCnt="0"/>
      <dgm:spPr/>
    </dgm:pt>
    <dgm:pt modelId="{1C8D3522-5EEC-413E-A015-8277950C8723}" type="pres">
      <dgm:prSet presAssocID="{A927327C-6E5C-4F52-89E8-D9C7F81729C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555C000-BD25-4165-9CFC-64728BEC38C8}" srcId="{19C579A8-9CD2-47B8-9E81-CD603E6DEBBB}" destId="{A927327C-6E5C-4F52-89E8-D9C7F81729C6}" srcOrd="3" destOrd="0" parTransId="{6F92A555-FB0B-4A18-BE50-73EC5B5CDA3A}" sibTransId="{FFD0BE8B-8F9B-4753-A359-4AC9572675AC}"/>
    <dgm:cxn modelId="{DB7D3E16-EC4C-4EEA-8C3D-65F10003ADA6}" srcId="{19C579A8-9CD2-47B8-9E81-CD603E6DEBBB}" destId="{9CDC41FC-B585-4623-868F-F40F2FF10213}" srcOrd="1" destOrd="0" parTransId="{A0E3FDB9-C264-4936-A7DA-65C858FD21CB}" sibTransId="{CF93071C-D633-4936-B963-F97473A7B653}"/>
    <dgm:cxn modelId="{9BEC881F-6669-4D0E-B77F-218BF63E8C7F}" type="presOf" srcId="{A7FE4DE2-C0A6-49A1-A6E6-3B7AC6D7C929}" destId="{4B033CCC-3F36-447F-8352-8099D5ACDAA9}" srcOrd="0" destOrd="0" presId="urn:microsoft.com/office/officeart/2018/2/layout/IconVerticalSolidList"/>
    <dgm:cxn modelId="{9EAD8B3C-B149-4D9B-BB55-326964172A90}" type="presOf" srcId="{9CDC41FC-B585-4623-868F-F40F2FF10213}" destId="{3EC840AA-7B6F-4A38-A9E9-A782340F480A}" srcOrd="0" destOrd="0" presId="urn:microsoft.com/office/officeart/2018/2/layout/IconVerticalSolidList"/>
    <dgm:cxn modelId="{3291323E-1193-4C57-A7C7-7D7DBF3403D2}" type="presOf" srcId="{E4071812-0621-4F91-A212-A97047DE640E}" destId="{8B910F5C-5C28-46E3-900E-8D46E243442D}" srcOrd="0" destOrd="0" presId="urn:microsoft.com/office/officeart/2018/2/layout/IconVerticalSolidList"/>
    <dgm:cxn modelId="{15C4B145-6E28-4D9A-94E8-E1E307243D87}" srcId="{19C579A8-9CD2-47B8-9E81-CD603E6DEBBB}" destId="{A7FE4DE2-C0A6-49A1-A6E6-3B7AC6D7C929}" srcOrd="2" destOrd="0" parTransId="{71084048-91B8-4E00-B29C-8E97493464D8}" sibTransId="{24AE2902-B5AF-4261-A5FB-E80D0AC4F2D1}"/>
    <dgm:cxn modelId="{118A846B-13F6-414A-ACE3-7CC1C4563257}" type="presOf" srcId="{19C579A8-9CD2-47B8-9E81-CD603E6DEBBB}" destId="{995BCF0E-55E3-4988-8572-48262F67DD31}" srcOrd="0" destOrd="0" presId="urn:microsoft.com/office/officeart/2018/2/layout/IconVerticalSolidList"/>
    <dgm:cxn modelId="{25B38450-691F-4D9F-A20F-FB990D54DCEC}" srcId="{19C579A8-9CD2-47B8-9E81-CD603E6DEBBB}" destId="{E4071812-0621-4F91-A212-A97047DE640E}" srcOrd="0" destOrd="0" parTransId="{AFD378ED-E6D8-4F17-A31B-29296E6D4C83}" sibTransId="{BB04F10A-9DCD-465C-B58A-19F9779604D3}"/>
    <dgm:cxn modelId="{28CDA599-91C3-448D-AF4F-BDB0AA5CD2FE}" type="presOf" srcId="{A927327C-6E5C-4F52-89E8-D9C7F81729C6}" destId="{1C8D3522-5EEC-413E-A015-8277950C8723}" srcOrd="0" destOrd="0" presId="urn:microsoft.com/office/officeart/2018/2/layout/IconVerticalSolidList"/>
    <dgm:cxn modelId="{CFB27DD2-D290-447A-87A6-6477CFCE0E82}" type="presParOf" srcId="{995BCF0E-55E3-4988-8572-48262F67DD31}" destId="{E59913D8-774B-4673-9BE5-2F8FC95B20EB}" srcOrd="0" destOrd="0" presId="urn:microsoft.com/office/officeart/2018/2/layout/IconVerticalSolidList"/>
    <dgm:cxn modelId="{1561237D-0F65-4704-974E-6E6655994B27}" type="presParOf" srcId="{E59913D8-774B-4673-9BE5-2F8FC95B20EB}" destId="{585F8FF4-A5E2-4B56-9624-146B522FF552}" srcOrd="0" destOrd="0" presId="urn:microsoft.com/office/officeart/2018/2/layout/IconVerticalSolidList"/>
    <dgm:cxn modelId="{1B1ABC76-2AF5-4886-877B-9A6FE8180188}" type="presParOf" srcId="{E59913D8-774B-4673-9BE5-2F8FC95B20EB}" destId="{03F53DFD-5F15-43E6-BEB0-F494018EDAC0}" srcOrd="1" destOrd="0" presId="urn:microsoft.com/office/officeart/2018/2/layout/IconVerticalSolidList"/>
    <dgm:cxn modelId="{700B21E9-B116-4C25-95BE-B3B775943CEA}" type="presParOf" srcId="{E59913D8-774B-4673-9BE5-2F8FC95B20EB}" destId="{7DE402E8-0268-4BFB-A25E-844A790E2EF6}" srcOrd="2" destOrd="0" presId="urn:microsoft.com/office/officeart/2018/2/layout/IconVerticalSolidList"/>
    <dgm:cxn modelId="{15989AC0-74B5-4D66-B73F-6D3D295AFA02}" type="presParOf" srcId="{E59913D8-774B-4673-9BE5-2F8FC95B20EB}" destId="{8B910F5C-5C28-46E3-900E-8D46E243442D}" srcOrd="3" destOrd="0" presId="urn:microsoft.com/office/officeart/2018/2/layout/IconVerticalSolidList"/>
    <dgm:cxn modelId="{8C179343-2148-4CD1-9FA7-E9C5A1B954B9}" type="presParOf" srcId="{995BCF0E-55E3-4988-8572-48262F67DD31}" destId="{E4871791-B4F4-48C6-9FA9-E41D1D224B55}" srcOrd="1" destOrd="0" presId="urn:microsoft.com/office/officeart/2018/2/layout/IconVerticalSolidList"/>
    <dgm:cxn modelId="{E1FAEE31-93D6-4804-8955-230349ADA2D6}" type="presParOf" srcId="{995BCF0E-55E3-4988-8572-48262F67DD31}" destId="{1C03588F-FB72-4090-A3C1-72D2E82494F9}" srcOrd="2" destOrd="0" presId="urn:microsoft.com/office/officeart/2018/2/layout/IconVerticalSolidList"/>
    <dgm:cxn modelId="{989E8C69-D51A-4EFA-9368-6C1A5E086DB9}" type="presParOf" srcId="{1C03588F-FB72-4090-A3C1-72D2E82494F9}" destId="{19D0504B-B8EF-458E-850A-6807ED89D647}" srcOrd="0" destOrd="0" presId="urn:microsoft.com/office/officeart/2018/2/layout/IconVerticalSolidList"/>
    <dgm:cxn modelId="{5E8E7091-C5DB-490E-806F-6A679FF83831}" type="presParOf" srcId="{1C03588F-FB72-4090-A3C1-72D2E82494F9}" destId="{9CFD8455-C64B-498D-AE66-156059FE6F5A}" srcOrd="1" destOrd="0" presId="urn:microsoft.com/office/officeart/2018/2/layout/IconVerticalSolidList"/>
    <dgm:cxn modelId="{C49EADB7-071D-4E52-B35F-7C38D0A9E54A}" type="presParOf" srcId="{1C03588F-FB72-4090-A3C1-72D2E82494F9}" destId="{611525E9-16D9-43B6-B6C9-1E6E6E968B5A}" srcOrd="2" destOrd="0" presId="urn:microsoft.com/office/officeart/2018/2/layout/IconVerticalSolidList"/>
    <dgm:cxn modelId="{4116E3D2-0D22-4EC1-8840-B0DBE1B9FFC1}" type="presParOf" srcId="{1C03588F-FB72-4090-A3C1-72D2E82494F9}" destId="{3EC840AA-7B6F-4A38-A9E9-A782340F480A}" srcOrd="3" destOrd="0" presId="urn:microsoft.com/office/officeart/2018/2/layout/IconVerticalSolidList"/>
    <dgm:cxn modelId="{DA67F61F-543D-41AE-9542-3222B73BCC0A}" type="presParOf" srcId="{995BCF0E-55E3-4988-8572-48262F67DD31}" destId="{84763FD5-CA12-4719-B3BA-1BCB62EBA7C9}" srcOrd="3" destOrd="0" presId="urn:microsoft.com/office/officeart/2018/2/layout/IconVerticalSolidList"/>
    <dgm:cxn modelId="{64F4BAC3-63BD-465E-9EBE-7E0CC23B5B04}" type="presParOf" srcId="{995BCF0E-55E3-4988-8572-48262F67DD31}" destId="{9EE31EB1-C9A9-4907-913F-4DCDB7C41166}" srcOrd="4" destOrd="0" presId="urn:microsoft.com/office/officeart/2018/2/layout/IconVerticalSolidList"/>
    <dgm:cxn modelId="{8AC724E1-0D98-4DF4-9750-354850DA8FFA}" type="presParOf" srcId="{9EE31EB1-C9A9-4907-913F-4DCDB7C41166}" destId="{68AC7E29-2158-4323-ADEC-6498CB91A020}" srcOrd="0" destOrd="0" presId="urn:microsoft.com/office/officeart/2018/2/layout/IconVerticalSolidList"/>
    <dgm:cxn modelId="{51291E09-3A98-413C-8741-22B245BF14C2}" type="presParOf" srcId="{9EE31EB1-C9A9-4907-913F-4DCDB7C41166}" destId="{0FD4280C-1B14-4E38-B0BB-A103D3884710}" srcOrd="1" destOrd="0" presId="urn:microsoft.com/office/officeart/2018/2/layout/IconVerticalSolidList"/>
    <dgm:cxn modelId="{5DB8B9C8-7135-4E69-B6B6-90037AF3275B}" type="presParOf" srcId="{9EE31EB1-C9A9-4907-913F-4DCDB7C41166}" destId="{B2E016EB-354B-469C-ABAB-93E838A1F9CA}" srcOrd="2" destOrd="0" presId="urn:microsoft.com/office/officeart/2018/2/layout/IconVerticalSolidList"/>
    <dgm:cxn modelId="{46974740-A50A-45FC-BCDB-9CB30027624D}" type="presParOf" srcId="{9EE31EB1-C9A9-4907-913F-4DCDB7C41166}" destId="{4B033CCC-3F36-447F-8352-8099D5ACDAA9}" srcOrd="3" destOrd="0" presId="urn:microsoft.com/office/officeart/2018/2/layout/IconVerticalSolidList"/>
    <dgm:cxn modelId="{516C0933-89CC-4DBF-9EF3-15427A791448}" type="presParOf" srcId="{995BCF0E-55E3-4988-8572-48262F67DD31}" destId="{71D79C0F-026E-406E-9820-ECE0919A0CBC}" srcOrd="5" destOrd="0" presId="urn:microsoft.com/office/officeart/2018/2/layout/IconVerticalSolidList"/>
    <dgm:cxn modelId="{FB4ED4A1-32A4-4F9A-8FE6-92C2F1FE22BC}" type="presParOf" srcId="{995BCF0E-55E3-4988-8572-48262F67DD31}" destId="{8308E0E8-30D1-4012-AA7D-134E778E5C8D}" srcOrd="6" destOrd="0" presId="urn:microsoft.com/office/officeart/2018/2/layout/IconVerticalSolidList"/>
    <dgm:cxn modelId="{C0C0E745-738E-4D1D-975D-AC8990FB6069}" type="presParOf" srcId="{8308E0E8-30D1-4012-AA7D-134E778E5C8D}" destId="{CE56678F-9719-48CC-A490-0CC75F5F62B5}" srcOrd="0" destOrd="0" presId="urn:microsoft.com/office/officeart/2018/2/layout/IconVerticalSolidList"/>
    <dgm:cxn modelId="{A4F5C3C4-BDE8-467A-902F-A33EB13E80D5}" type="presParOf" srcId="{8308E0E8-30D1-4012-AA7D-134E778E5C8D}" destId="{16A28746-C7E6-4B88-8337-7197374C958F}" srcOrd="1" destOrd="0" presId="urn:microsoft.com/office/officeart/2018/2/layout/IconVerticalSolidList"/>
    <dgm:cxn modelId="{3E5BF9EF-C416-49C5-AB9C-02D261C22080}" type="presParOf" srcId="{8308E0E8-30D1-4012-AA7D-134E778E5C8D}" destId="{F7018B0D-7B75-450A-8281-391A2E0D3F2D}" srcOrd="2" destOrd="0" presId="urn:microsoft.com/office/officeart/2018/2/layout/IconVerticalSolidList"/>
    <dgm:cxn modelId="{9B53FC9F-9B8F-4790-AF4C-41FBEF5BF363}" type="presParOf" srcId="{8308E0E8-30D1-4012-AA7D-134E778E5C8D}" destId="{1C8D3522-5EEC-413E-A015-8277950C87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F8FF4-A5E2-4B56-9624-146B522FF552}">
      <dsp:nvSpPr>
        <dsp:cNvPr id="0" name=""/>
        <dsp:cNvSpPr/>
      </dsp:nvSpPr>
      <dsp:spPr>
        <a:xfrm>
          <a:off x="0" y="1741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53DFD-5F15-43E6-BEB0-F494018EDAC0}">
      <dsp:nvSpPr>
        <dsp:cNvPr id="0" name=""/>
        <dsp:cNvSpPr/>
      </dsp:nvSpPr>
      <dsp:spPr>
        <a:xfrm>
          <a:off x="266964" y="200309"/>
          <a:ext cx="485389" cy="485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10F5C-5C28-46E3-900E-8D46E243442D}">
      <dsp:nvSpPr>
        <dsp:cNvPr id="0" name=""/>
        <dsp:cNvSpPr/>
      </dsp:nvSpPr>
      <dsp:spPr>
        <a:xfrm>
          <a:off x="1019317" y="1741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Adoption of secure coding standards (e.g., OWASP Top 10)</a:t>
          </a:r>
          <a:endParaRPr lang="en-US" sz="2200" kern="1200"/>
        </a:p>
      </dsp:txBody>
      <dsp:txXfrm>
        <a:off x="1019317" y="1741"/>
        <a:ext cx="7927223" cy="882525"/>
      </dsp:txXfrm>
    </dsp:sp>
    <dsp:sp modelId="{19D0504B-B8EF-458E-850A-6807ED89D647}">
      <dsp:nvSpPr>
        <dsp:cNvPr id="0" name=""/>
        <dsp:cNvSpPr/>
      </dsp:nvSpPr>
      <dsp:spPr>
        <a:xfrm>
          <a:off x="0" y="1104898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D8455-C64B-498D-AE66-156059FE6F5A}">
      <dsp:nvSpPr>
        <dsp:cNvPr id="0" name=""/>
        <dsp:cNvSpPr/>
      </dsp:nvSpPr>
      <dsp:spPr>
        <a:xfrm>
          <a:off x="266964" y="1303467"/>
          <a:ext cx="485389" cy="485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840AA-7B6F-4A38-A9E9-A782340F480A}">
      <dsp:nvSpPr>
        <dsp:cNvPr id="0" name=""/>
        <dsp:cNvSpPr/>
      </dsp:nvSpPr>
      <dsp:spPr>
        <a:xfrm>
          <a:off x="1019317" y="1104898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Training developers on secure coding practices</a:t>
          </a:r>
          <a:endParaRPr lang="en-US" sz="2200" kern="1200"/>
        </a:p>
      </dsp:txBody>
      <dsp:txXfrm>
        <a:off x="1019317" y="1104898"/>
        <a:ext cx="7927223" cy="882525"/>
      </dsp:txXfrm>
    </dsp:sp>
    <dsp:sp modelId="{68AC7E29-2158-4323-ADEC-6498CB91A020}">
      <dsp:nvSpPr>
        <dsp:cNvPr id="0" name=""/>
        <dsp:cNvSpPr/>
      </dsp:nvSpPr>
      <dsp:spPr>
        <a:xfrm>
          <a:off x="0" y="2208056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4280C-1B14-4E38-B0BB-A103D3884710}">
      <dsp:nvSpPr>
        <dsp:cNvPr id="0" name=""/>
        <dsp:cNvSpPr/>
      </dsp:nvSpPr>
      <dsp:spPr>
        <a:xfrm>
          <a:off x="266964" y="2406624"/>
          <a:ext cx="485389" cy="485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33CCC-3F36-447F-8352-8099D5ACDAA9}">
      <dsp:nvSpPr>
        <dsp:cNvPr id="0" name=""/>
        <dsp:cNvSpPr/>
      </dsp:nvSpPr>
      <dsp:spPr>
        <a:xfrm>
          <a:off x="1019317" y="2208056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Using static and dynamic code analysis tools</a:t>
          </a:r>
          <a:endParaRPr lang="en-US" sz="2200" kern="1200"/>
        </a:p>
      </dsp:txBody>
      <dsp:txXfrm>
        <a:off x="1019317" y="2208056"/>
        <a:ext cx="7927223" cy="882525"/>
      </dsp:txXfrm>
    </dsp:sp>
    <dsp:sp modelId="{CE56678F-9719-48CC-A490-0CC75F5F62B5}">
      <dsp:nvSpPr>
        <dsp:cNvPr id="0" name=""/>
        <dsp:cNvSpPr/>
      </dsp:nvSpPr>
      <dsp:spPr>
        <a:xfrm>
          <a:off x="0" y="3311213"/>
          <a:ext cx="8946541" cy="88252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28746-C7E6-4B88-8337-7197374C958F}">
      <dsp:nvSpPr>
        <dsp:cNvPr id="0" name=""/>
        <dsp:cNvSpPr/>
      </dsp:nvSpPr>
      <dsp:spPr>
        <a:xfrm>
          <a:off x="266964" y="3509782"/>
          <a:ext cx="485389" cy="4853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D3522-5EEC-413E-A015-8277950C8723}">
      <dsp:nvSpPr>
        <dsp:cNvPr id="0" name=""/>
        <dsp:cNvSpPr/>
      </dsp:nvSpPr>
      <dsp:spPr>
        <a:xfrm>
          <a:off x="1019317" y="3311213"/>
          <a:ext cx="7927223" cy="882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401" tIns="93401" rIns="93401" bIns="9340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Implementing code signing and validation</a:t>
          </a:r>
          <a:endParaRPr lang="en-US" sz="2200" kern="1200"/>
        </a:p>
      </dsp:txBody>
      <dsp:txXfrm>
        <a:off x="1019317" y="3311213"/>
        <a:ext cx="7927223" cy="882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5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169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17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26788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283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937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0550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99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7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6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2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5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4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19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0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3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Eye Chart Test">
            <a:extLst>
              <a:ext uri="{FF2B5EF4-FFF2-40B4-BE49-F238E27FC236}">
                <a16:creationId xmlns:a16="http://schemas.microsoft.com/office/drawing/2014/main" id="{46418DAA-69EB-9880-271C-1153B326C4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9C1CE-85D9-7E54-C1F3-48604CF68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rgbClr val="FFFFFF"/>
                </a:solidFill>
              </a:rPr>
              <a:t>Security Controls in Shared Source Code Repositories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F7DE1-7F36-BDBD-C9D5-6FC25D0DE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</a:rPr>
              <a:t>Introduction to the importance of securing source code repositories</a:t>
            </a:r>
          </a:p>
        </p:txBody>
      </p:sp>
    </p:spTree>
    <p:extLst>
      <p:ext uri="{BB962C8B-B14F-4D97-AF65-F5344CB8AC3E}">
        <p14:creationId xmlns:p14="http://schemas.microsoft.com/office/powerpoint/2010/main" val="2306362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EC43-706A-B2BE-771E-1F361EFB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Common threats to source code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34C67-FACE-33D4-3662-A36730C9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badi" panose="020F0502020204030204" pitchFamily="34" charset="0"/>
              </a:rPr>
              <a:t>Unauthorized access</a:t>
            </a:r>
          </a:p>
          <a:p>
            <a:r>
              <a:rPr lang="en-US">
                <a:solidFill>
                  <a:srgbClr val="FFFFFF"/>
                </a:solidFill>
                <a:latin typeface="Abadi" panose="020F0502020204030204" pitchFamily="34" charset="0"/>
              </a:rPr>
              <a:t>Data breaches</a:t>
            </a:r>
          </a:p>
          <a:p>
            <a:r>
              <a:rPr lang="en-US">
                <a:solidFill>
                  <a:srgbClr val="FFFFFF"/>
                </a:solidFill>
                <a:latin typeface="Abadi" panose="020F0502020204030204" pitchFamily="34" charset="0"/>
              </a:rPr>
              <a:t>Malware injections</a:t>
            </a:r>
          </a:p>
          <a:p>
            <a:r>
              <a:rPr lang="en-US">
                <a:solidFill>
                  <a:srgbClr val="FFFFFF"/>
                </a:solidFill>
                <a:latin typeface="Abadi" panose="020F0502020204030204" pitchFamily="34" charset="0"/>
              </a:rPr>
              <a:t>Insider threats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7F749FC-EF55-8DA3-B26F-F518A94E4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" r="4573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925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7A501-1B08-599E-E955-9DA5260A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Implementing security controls: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D10BEDF2-0989-47FD-C862-D7CD23B4C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" r="24884" b="-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1DD13-7F37-BEEF-C6A7-E0413447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Access control</a:t>
            </a:r>
          </a:p>
          <a:p>
            <a:r>
              <a:rPr lang="en-US" dirty="0"/>
              <a:t>Code review processes</a:t>
            </a:r>
          </a:p>
          <a:p>
            <a:r>
              <a:rPr lang="en-US" dirty="0"/>
              <a:t>Secure coding guidelines</a:t>
            </a:r>
          </a:p>
          <a:p>
            <a:r>
              <a:rPr lang="en-US" dirty="0"/>
              <a:t>Continuous monitoring</a:t>
            </a:r>
          </a:p>
        </p:txBody>
      </p:sp>
    </p:spTree>
    <p:extLst>
      <p:ext uri="{BB962C8B-B14F-4D97-AF65-F5344CB8AC3E}">
        <p14:creationId xmlns:p14="http://schemas.microsoft.com/office/powerpoint/2010/main" val="232444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BE30-866C-C3FB-0414-52A6C5B5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>
            <a:normAutofit/>
          </a:bodyPr>
          <a:lstStyle/>
          <a:p>
            <a:r>
              <a:rPr lang="en-US" dirty="0"/>
              <a:t>Access Control</a:t>
            </a:r>
          </a:p>
        </p:txBody>
      </p:sp>
      <p:pic>
        <p:nvPicPr>
          <p:cNvPr id="5" name="Picture 4" descr="VIP rope barrier">
            <a:extLst>
              <a:ext uri="{FF2B5EF4-FFF2-40B4-BE49-F238E27FC236}">
                <a16:creationId xmlns:a16="http://schemas.microsoft.com/office/drawing/2014/main" id="{10CA76D3-9E09-26B2-2591-6C7E0A70C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2" r="9663" b="-2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03D7-947B-7AD3-6A24-54D5E1EC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8" y="2438400"/>
            <a:ext cx="3307744" cy="3809999"/>
          </a:xfrm>
        </p:spPr>
        <p:txBody>
          <a:bodyPr>
            <a:normAutofit/>
          </a:bodyPr>
          <a:lstStyle/>
          <a:p>
            <a:r>
              <a:rPr lang="en-US" dirty="0"/>
              <a:t>Principle of least privilege</a:t>
            </a:r>
          </a:p>
          <a:p>
            <a:r>
              <a:rPr lang="en-US" dirty="0"/>
              <a:t>Use of multi-factor authentication (MFA)</a:t>
            </a:r>
          </a:p>
          <a:p>
            <a:r>
              <a:rPr lang="en-US" dirty="0"/>
              <a:t>Role-based access control (</a:t>
            </a:r>
            <a:r>
              <a:rPr lang="en-US" dirty="0" err="1"/>
              <a:t>RBAC</a:t>
            </a:r>
            <a:r>
              <a:rPr lang="en-US" dirty="0"/>
              <a:t>)</a:t>
            </a:r>
          </a:p>
          <a:p>
            <a:r>
              <a:rPr lang="en-US" dirty="0"/>
              <a:t>Logging and auditing access</a:t>
            </a:r>
          </a:p>
        </p:txBody>
      </p:sp>
    </p:spTree>
    <p:extLst>
      <p:ext uri="{BB962C8B-B14F-4D97-AF65-F5344CB8AC3E}">
        <p14:creationId xmlns:p14="http://schemas.microsoft.com/office/powerpoint/2010/main" val="363028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2635-D413-C803-A698-89F21819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Secure Coding Guidelines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31F1CA-04C5-A4BB-033B-BDD17D7C4B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18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8EA5-31BF-80B5-2522-C038CE8F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AD0AF-6065-D60B-2296-C6A7488F2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 monitoring of repository activities</a:t>
            </a:r>
          </a:p>
          <a:p>
            <a:r>
              <a:rPr lang="en-US" dirty="0"/>
              <a:t>Alerts for suspicious activities (e.g., large downloads, unusual access patterns)</a:t>
            </a:r>
          </a:p>
          <a:p>
            <a:r>
              <a:rPr lang="en-US" dirty="0"/>
              <a:t>Logging and analysis of security events</a:t>
            </a:r>
          </a:p>
          <a:p>
            <a:r>
              <a:rPr lang="en-US" dirty="0"/>
              <a:t>Incident response plans</a:t>
            </a:r>
          </a:p>
        </p:txBody>
      </p:sp>
    </p:spTree>
    <p:extLst>
      <p:ext uri="{BB962C8B-B14F-4D97-AF65-F5344CB8AC3E}">
        <p14:creationId xmlns:p14="http://schemas.microsoft.com/office/powerpoint/2010/main" val="2360924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</TotalTime>
  <Words>135</Words>
  <Application>Microsoft Office PowerPoint</Application>
  <PresentationFormat>Widescreen</PresentationFormat>
  <Paragraphs>27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Abadi</vt:lpstr>
      <vt:lpstr>Arial</vt:lpstr>
      <vt:lpstr>Century Gothic</vt:lpstr>
      <vt:lpstr>Wingdings 3</vt:lpstr>
      <vt:lpstr>Ion</vt:lpstr>
      <vt:lpstr>Security Controls in Shared Source Code Repositories</vt:lpstr>
      <vt:lpstr>Common threats to source code repositories</vt:lpstr>
      <vt:lpstr>Implementing security controls:</vt:lpstr>
      <vt:lpstr>Access Control</vt:lpstr>
      <vt:lpstr> Secure Coding Guidelines</vt:lpstr>
      <vt:lpstr>Continuous Monitoring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Darnell Lewis</dc:creator>
  <cp:lastModifiedBy>Darnell Lewis</cp:lastModifiedBy>
  <cp:revision>7</cp:revision>
  <dcterms:created xsi:type="dcterms:W3CDTF">2024-07-04T15:48:15Z</dcterms:created>
  <dcterms:modified xsi:type="dcterms:W3CDTF">2024-07-04T16:09:46Z</dcterms:modified>
</cp:coreProperties>
</file>